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3" r:id="rId20"/>
    <p:sldId id="274" r:id="rId21"/>
    <p:sldId id="278" r:id="rId22"/>
    <p:sldId id="275" r:id="rId23"/>
    <p:sldId id="277" r:id="rId24"/>
    <p:sldId id="279" r:id="rId25"/>
    <p:sldId id="282" r:id="rId26"/>
    <p:sldId id="280" r:id="rId27"/>
    <p:sldId id="284" r:id="rId28"/>
    <p:sldId id="281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2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5F44F-AD13-40DA-8573-A1E5BEC38BBB}" type="datetimeFigureOut">
              <a:rPr lang="en-US" smtClean="0"/>
              <a:t>8/9/2010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F032C-877C-4388-8895-B7F89B87DC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lden_spira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bonacci_number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picture above</a:t>
            </a:r>
            <a:r>
              <a:rPr lang="en-US" baseline="0" dirty="0" smtClean="0"/>
              <a:t> illustrate a </a:t>
            </a:r>
            <a:r>
              <a:rPr lang="en-US" dirty="0" smtClean="0"/>
              <a:t>spiral</a:t>
            </a:r>
            <a:r>
              <a:rPr lang="en-US" baseline="0" dirty="0" smtClean="0"/>
              <a:t> that connect opposite end in each box. This pattern of spiral is call the golden spiral. </a:t>
            </a:r>
            <a:r>
              <a:rPr lang="en-US" dirty="0" smtClean="0">
                <a:hlinkClick r:id="rId3"/>
              </a:rPr>
              <a:t>http://en.wikipedia.org/wiki/Golden_spiral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032C-877C-4388-8895-B7F89B87DC1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not use in actual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032C-877C-4388-8895-B7F89B87DC1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Did not use in actual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032C-877C-4388-8895-B7F89B87DC1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Did not use in actual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032C-877C-4388-8895-B7F89B87DC1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TL in the </a:t>
            </a:r>
            <a:r>
              <a:rPr lang="en-US" dirty="0" err="1" smtClean="0"/>
              <a:t>verilog</a:t>
            </a:r>
            <a:r>
              <a:rPr lang="en-US" baseline="0" dirty="0" smtClean="0"/>
              <a:t> code </a:t>
            </a:r>
            <a:r>
              <a:rPr lang="en-US" dirty="0" smtClean="0"/>
              <a:t>is</a:t>
            </a:r>
            <a:r>
              <a:rPr lang="en-US" baseline="0" dirty="0" smtClean="0"/>
              <a:t> use to identify the creator of the code.  Suppose if someone use your source code and have no knowledge of how </a:t>
            </a:r>
            <a:r>
              <a:rPr lang="en-US" baseline="0" dirty="0" err="1" smtClean="0"/>
              <a:t>verilog</a:t>
            </a:r>
            <a:r>
              <a:rPr lang="en-US" baseline="0" dirty="0" smtClean="0"/>
              <a:t> work then that person will just copy the whole source code thus the incriminate their self.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032C-877C-4388-8895-B7F89B87DC1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line in the waveform</a:t>
            </a:r>
            <a:r>
              <a:rPr lang="en-US" baseline="0" dirty="0" smtClean="0"/>
              <a:t> denote do not care “x” and Gold or Yellow line denote high “Z”.  Note the Yellow horizontal line is not the “Z” it refer to a time reference for the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032C-877C-4388-8895-B7F89B87DC1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</a:t>
            </a:r>
            <a:r>
              <a:rPr lang="en-US" smtClean="0"/>
              <a:t>on picture to play video.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032C-877C-4388-8895-B7F89B87DC1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http://en.wikipedia.org/wiki/Fibonacci_number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032C-877C-4388-8895-B7F89B87DC1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5FA5-8BFD-4DBB-BDD6-B244ECE96C43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E497-A525-4330-98A3-7763D0F7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OV06162.MPG" TargetMode="Externa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bonacci_numb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tticesemi.com/lit/docs/tutorials/tutor8.pdf?jsessionid=f030ed9e982587c56bcc4864136a2966657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Counter</a:t>
            </a:r>
            <a:endParaRPr lang="en-US" dirty="0"/>
          </a:p>
        </p:txBody>
      </p:sp>
      <p:pic>
        <p:nvPicPr>
          <p:cNvPr id="13316" name="Picture 4" descr="http://www.shaeqkhan.com/wp-content/uploads/2010/03/Fibonac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705600" cy="415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ISPLever</a:t>
            </a:r>
            <a:r>
              <a:rPr lang="en-US" dirty="0" smtClean="0"/>
              <a:t> Tutorial </a:t>
            </a:r>
            <a:endParaRPr lang="en-US" dirty="0"/>
          </a:p>
        </p:txBody>
      </p:sp>
      <p:pic>
        <p:nvPicPr>
          <p:cNvPr id="1029" name="Picture 5" descr="http://www.latticesemi.com/images/img245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3303030" cy="914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819400" y="4343400"/>
            <a:ext cx="326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To run </a:t>
            </a:r>
            <a:r>
              <a:rPr lang="en-US" dirty="0" err="1" smtClean="0"/>
              <a:t>ISPLever</a:t>
            </a:r>
            <a:r>
              <a:rPr lang="en-US" dirty="0" smtClean="0"/>
              <a:t> do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Start &gt; type in “</a:t>
            </a:r>
            <a:r>
              <a:rPr lang="en-US" dirty="0" err="1" smtClean="0"/>
              <a:t>isplever</a:t>
            </a:r>
            <a:r>
              <a:rPr lang="en-US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 err="1" smtClean="0"/>
              <a:t>isplever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1600200"/>
            <a:ext cx="4350349" cy="4648200"/>
            <a:chOff x="-6949" y="685800"/>
            <a:chExt cx="4350349" cy="57150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85800"/>
              <a:ext cx="43434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3"/>
            <p:cNvSpPr/>
            <p:nvPr/>
          </p:nvSpPr>
          <p:spPr>
            <a:xfrm>
              <a:off x="-6949" y="991026"/>
              <a:ext cx="1762944" cy="198796"/>
            </a:xfrm>
            <a:custGeom>
              <a:avLst/>
              <a:gdLst>
                <a:gd name="connsiteX0" fmla="*/ 62033 w 1762944"/>
                <a:gd name="connsiteY0" fmla="*/ 132694 h 198796"/>
                <a:gd name="connsiteX1" fmla="*/ 128135 w 1762944"/>
                <a:gd name="connsiteY1" fmla="*/ 165745 h 198796"/>
                <a:gd name="connsiteX2" fmla="*/ 194236 w 1762944"/>
                <a:gd name="connsiteY2" fmla="*/ 187779 h 198796"/>
                <a:gd name="connsiteX3" fmla="*/ 899315 w 1762944"/>
                <a:gd name="connsiteY3" fmla="*/ 198796 h 198796"/>
                <a:gd name="connsiteX4" fmla="*/ 1549310 w 1762944"/>
                <a:gd name="connsiteY4" fmla="*/ 187779 h 198796"/>
                <a:gd name="connsiteX5" fmla="*/ 1615412 w 1762944"/>
                <a:gd name="connsiteY5" fmla="*/ 165745 h 198796"/>
                <a:gd name="connsiteX6" fmla="*/ 1648462 w 1762944"/>
                <a:gd name="connsiteY6" fmla="*/ 154728 h 198796"/>
                <a:gd name="connsiteX7" fmla="*/ 1747614 w 1762944"/>
                <a:gd name="connsiteY7" fmla="*/ 132694 h 198796"/>
                <a:gd name="connsiteX8" fmla="*/ 1758631 w 1762944"/>
                <a:gd name="connsiteY8" fmla="*/ 99644 h 198796"/>
                <a:gd name="connsiteX9" fmla="*/ 1670496 w 1762944"/>
                <a:gd name="connsiteY9" fmla="*/ 66593 h 198796"/>
                <a:gd name="connsiteX10" fmla="*/ 1439142 w 1762944"/>
                <a:gd name="connsiteY10" fmla="*/ 44560 h 198796"/>
                <a:gd name="connsiteX11" fmla="*/ 623894 w 1762944"/>
                <a:gd name="connsiteY11" fmla="*/ 33543 h 198796"/>
                <a:gd name="connsiteX12" fmla="*/ 568809 w 1762944"/>
                <a:gd name="connsiteY12" fmla="*/ 22526 h 198796"/>
                <a:gd name="connsiteX13" fmla="*/ 95084 w 1762944"/>
                <a:gd name="connsiteY13" fmla="*/ 44560 h 198796"/>
                <a:gd name="connsiteX14" fmla="*/ 62033 w 1762944"/>
                <a:gd name="connsiteY14" fmla="*/ 55576 h 198796"/>
                <a:gd name="connsiteX15" fmla="*/ 28983 w 1762944"/>
                <a:gd name="connsiteY15" fmla="*/ 77610 h 198796"/>
                <a:gd name="connsiteX16" fmla="*/ 17966 w 1762944"/>
                <a:gd name="connsiteY16" fmla="*/ 110661 h 198796"/>
                <a:gd name="connsiteX17" fmla="*/ 28983 w 1762944"/>
                <a:gd name="connsiteY17" fmla="*/ 143711 h 198796"/>
                <a:gd name="connsiteX18" fmla="*/ 172202 w 1762944"/>
                <a:gd name="connsiteY18" fmla="*/ 165745 h 19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2944" h="198796">
                  <a:moveTo>
                    <a:pt x="62033" y="132694"/>
                  </a:moveTo>
                  <a:cubicBezTo>
                    <a:pt x="182565" y="172871"/>
                    <a:pt x="0" y="108795"/>
                    <a:pt x="128135" y="165745"/>
                  </a:cubicBezTo>
                  <a:cubicBezTo>
                    <a:pt x="149359" y="175178"/>
                    <a:pt x="171013" y="187416"/>
                    <a:pt x="194236" y="187779"/>
                  </a:cubicBezTo>
                  <a:lnTo>
                    <a:pt x="899315" y="198796"/>
                  </a:lnTo>
                  <a:cubicBezTo>
                    <a:pt x="1115980" y="195124"/>
                    <a:pt x="1332844" y="197770"/>
                    <a:pt x="1549310" y="187779"/>
                  </a:cubicBezTo>
                  <a:cubicBezTo>
                    <a:pt x="1572511" y="186708"/>
                    <a:pt x="1593378" y="173090"/>
                    <a:pt x="1615412" y="165745"/>
                  </a:cubicBezTo>
                  <a:cubicBezTo>
                    <a:pt x="1626429" y="162073"/>
                    <a:pt x="1637075" y="157005"/>
                    <a:pt x="1648462" y="154728"/>
                  </a:cubicBezTo>
                  <a:cubicBezTo>
                    <a:pt x="1718394" y="140742"/>
                    <a:pt x="1685381" y="148253"/>
                    <a:pt x="1747614" y="132694"/>
                  </a:cubicBezTo>
                  <a:cubicBezTo>
                    <a:pt x="1751286" y="121677"/>
                    <a:pt x="1762944" y="110426"/>
                    <a:pt x="1758631" y="99644"/>
                  </a:cubicBezTo>
                  <a:cubicBezTo>
                    <a:pt x="1748837" y="75160"/>
                    <a:pt x="1683640" y="68983"/>
                    <a:pt x="1670496" y="66593"/>
                  </a:cubicBezTo>
                  <a:cubicBezTo>
                    <a:pt x="1582446" y="50584"/>
                    <a:pt x="1546344" y="46969"/>
                    <a:pt x="1439142" y="44560"/>
                  </a:cubicBezTo>
                  <a:lnTo>
                    <a:pt x="623894" y="33543"/>
                  </a:lnTo>
                  <a:cubicBezTo>
                    <a:pt x="605532" y="29871"/>
                    <a:pt x="587534" y="22526"/>
                    <a:pt x="568809" y="22526"/>
                  </a:cubicBezTo>
                  <a:cubicBezTo>
                    <a:pt x="380362" y="22526"/>
                    <a:pt x="251048" y="0"/>
                    <a:pt x="95084" y="44560"/>
                  </a:cubicBezTo>
                  <a:cubicBezTo>
                    <a:pt x="83918" y="47750"/>
                    <a:pt x="73050" y="51904"/>
                    <a:pt x="62033" y="55576"/>
                  </a:cubicBezTo>
                  <a:cubicBezTo>
                    <a:pt x="51016" y="62921"/>
                    <a:pt x="37254" y="67271"/>
                    <a:pt x="28983" y="77610"/>
                  </a:cubicBezTo>
                  <a:cubicBezTo>
                    <a:pt x="21729" y="86678"/>
                    <a:pt x="17966" y="99048"/>
                    <a:pt x="17966" y="110661"/>
                  </a:cubicBezTo>
                  <a:cubicBezTo>
                    <a:pt x="17966" y="122274"/>
                    <a:pt x="19533" y="136961"/>
                    <a:pt x="28983" y="143711"/>
                  </a:cubicBezTo>
                  <a:cubicBezTo>
                    <a:pt x="71212" y="173874"/>
                    <a:pt x="125272" y="165745"/>
                    <a:pt x="172202" y="16574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>
            <a:stCxn id="14" idx="8"/>
          </p:cNvCxnSpPr>
          <p:nvPr/>
        </p:nvCxnSpPr>
        <p:spPr>
          <a:xfrm flipV="1">
            <a:off x="1758631" y="1828801"/>
            <a:ext cx="3963318" cy="10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1600200"/>
            <a:ext cx="215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a New Project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565767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the Project and under Project type select “Schematic/</a:t>
            </a:r>
            <a:r>
              <a:rPr lang="en-US" dirty="0" err="1" smtClean="0"/>
              <a:t>Verilog</a:t>
            </a:r>
            <a:r>
              <a:rPr lang="en-US" dirty="0" smtClean="0"/>
              <a:t> HDL” and save project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2100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ISPLever</a:t>
            </a:r>
            <a:r>
              <a:rPr lang="en-US" dirty="0" smtClean="0"/>
              <a:t> Tutorial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524000"/>
            <a:ext cx="8915400" cy="5334000"/>
            <a:chOff x="0" y="228600"/>
            <a:chExt cx="8915400" cy="5334000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28600"/>
              <a:ext cx="565150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733572" y="1371600"/>
              <a:ext cx="8181828" cy="923330"/>
              <a:chOff x="733572" y="1371600"/>
              <a:chExt cx="8181828" cy="92333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733572" y="1377326"/>
                <a:ext cx="1007093" cy="253170"/>
              </a:xfrm>
              <a:custGeom>
                <a:avLst/>
                <a:gdLst>
                  <a:gd name="connsiteX0" fmla="*/ 1007093 w 1007093"/>
                  <a:gd name="connsiteY0" fmla="*/ 109951 h 253170"/>
                  <a:gd name="connsiteX1" fmla="*/ 368115 w 1007093"/>
                  <a:gd name="connsiteY1" fmla="*/ 98934 h 253170"/>
                  <a:gd name="connsiteX2" fmla="*/ 335064 w 1007093"/>
                  <a:gd name="connsiteY2" fmla="*/ 109951 h 253170"/>
                  <a:gd name="connsiteX3" fmla="*/ 268963 w 1007093"/>
                  <a:gd name="connsiteY3" fmla="*/ 120968 h 253170"/>
                  <a:gd name="connsiteX4" fmla="*/ 125744 w 1007093"/>
                  <a:gd name="connsiteY4" fmla="*/ 87917 h 253170"/>
                  <a:gd name="connsiteX5" fmla="*/ 92693 w 1007093"/>
                  <a:gd name="connsiteY5" fmla="*/ 76901 h 253170"/>
                  <a:gd name="connsiteX6" fmla="*/ 59642 w 1007093"/>
                  <a:gd name="connsiteY6" fmla="*/ 65884 h 253170"/>
                  <a:gd name="connsiteX7" fmla="*/ 37609 w 1007093"/>
                  <a:gd name="connsiteY7" fmla="*/ 176052 h 253170"/>
                  <a:gd name="connsiteX8" fmla="*/ 92693 w 1007093"/>
                  <a:gd name="connsiteY8" fmla="*/ 231137 h 253170"/>
                  <a:gd name="connsiteX9" fmla="*/ 136761 w 1007093"/>
                  <a:gd name="connsiteY9" fmla="*/ 242154 h 253170"/>
                  <a:gd name="connsiteX10" fmla="*/ 169811 w 1007093"/>
                  <a:gd name="connsiteY10" fmla="*/ 253170 h 253170"/>
                  <a:gd name="connsiteX11" fmla="*/ 268963 w 1007093"/>
                  <a:gd name="connsiteY11" fmla="*/ 242154 h 253170"/>
                  <a:gd name="connsiteX12" fmla="*/ 335064 w 1007093"/>
                  <a:gd name="connsiteY12" fmla="*/ 220120 h 253170"/>
                  <a:gd name="connsiteX13" fmla="*/ 709638 w 1007093"/>
                  <a:gd name="connsiteY13" fmla="*/ 209103 h 253170"/>
                  <a:gd name="connsiteX14" fmla="*/ 775739 w 1007093"/>
                  <a:gd name="connsiteY14" fmla="*/ 187069 h 253170"/>
                  <a:gd name="connsiteX15" fmla="*/ 863874 w 1007093"/>
                  <a:gd name="connsiteY15" fmla="*/ 165035 h 253170"/>
                  <a:gd name="connsiteX16" fmla="*/ 929975 w 1007093"/>
                  <a:gd name="connsiteY16" fmla="*/ 87917 h 253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7093" h="253170">
                    <a:moveTo>
                      <a:pt x="1007093" y="109951"/>
                    </a:moveTo>
                    <a:cubicBezTo>
                      <a:pt x="787196" y="0"/>
                      <a:pt x="960516" y="78148"/>
                      <a:pt x="368115" y="98934"/>
                    </a:cubicBezTo>
                    <a:cubicBezTo>
                      <a:pt x="356509" y="99341"/>
                      <a:pt x="346400" y="107432"/>
                      <a:pt x="335064" y="109951"/>
                    </a:cubicBezTo>
                    <a:cubicBezTo>
                      <a:pt x="313258" y="114797"/>
                      <a:pt x="290997" y="117296"/>
                      <a:pt x="268963" y="120968"/>
                    </a:cubicBezTo>
                    <a:cubicBezTo>
                      <a:pt x="168847" y="106665"/>
                      <a:pt x="216485" y="118163"/>
                      <a:pt x="125744" y="87917"/>
                    </a:cubicBezTo>
                    <a:lnTo>
                      <a:pt x="92693" y="76901"/>
                    </a:lnTo>
                    <a:lnTo>
                      <a:pt x="59642" y="65884"/>
                    </a:lnTo>
                    <a:cubicBezTo>
                      <a:pt x="0" y="85765"/>
                      <a:pt x="11119" y="70090"/>
                      <a:pt x="37609" y="176052"/>
                    </a:cubicBezTo>
                    <a:cubicBezTo>
                      <a:pt x="43485" y="199556"/>
                      <a:pt x="72127" y="222323"/>
                      <a:pt x="92693" y="231137"/>
                    </a:cubicBezTo>
                    <a:cubicBezTo>
                      <a:pt x="106610" y="237101"/>
                      <a:pt x="122202" y="237994"/>
                      <a:pt x="136761" y="242154"/>
                    </a:cubicBezTo>
                    <a:cubicBezTo>
                      <a:pt x="147927" y="245344"/>
                      <a:pt x="158794" y="249498"/>
                      <a:pt x="169811" y="253170"/>
                    </a:cubicBezTo>
                    <a:cubicBezTo>
                      <a:pt x="202862" y="249498"/>
                      <a:pt x="236355" y="248676"/>
                      <a:pt x="268963" y="242154"/>
                    </a:cubicBezTo>
                    <a:cubicBezTo>
                      <a:pt x="291738" y="237599"/>
                      <a:pt x="311848" y="220803"/>
                      <a:pt x="335064" y="220120"/>
                    </a:cubicBezTo>
                    <a:lnTo>
                      <a:pt x="709638" y="209103"/>
                    </a:lnTo>
                    <a:cubicBezTo>
                      <a:pt x="731672" y="201758"/>
                      <a:pt x="753207" y="192702"/>
                      <a:pt x="775739" y="187069"/>
                    </a:cubicBezTo>
                    <a:lnTo>
                      <a:pt x="863874" y="165035"/>
                    </a:lnTo>
                    <a:cubicBezTo>
                      <a:pt x="939142" y="114857"/>
                      <a:pt x="929975" y="147449"/>
                      <a:pt x="929975" y="8791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>
                <a:stCxn id="8" idx="0"/>
              </p:cNvCxnSpPr>
              <p:nvPr/>
            </p:nvCxnSpPr>
            <p:spPr>
              <a:xfrm flipV="1">
                <a:off x="1740665" y="1447800"/>
                <a:ext cx="4126735" cy="394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248400" y="1371600"/>
                <a:ext cx="2667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the Source Tab </a:t>
                </a:r>
              </a:p>
              <a:p>
                <a:r>
                  <a:rPr lang="en-US" dirty="0" smtClean="0"/>
                  <a:t>Choose “Select New Device” to select device</a:t>
                </a:r>
                <a:endParaRPr lang="en-US" dirty="0"/>
              </a:p>
            </p:txBody>
          </p:sp>
        </p:grp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ISPLever</a:t>
            </a:r>
            <a:r>
              <a:rPr lang="en-US" dirty="0" smtClean="0"/>
              <a:t> Tutorial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51720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ISPLever</a:t>
            </a:r>
            <a:r>
              <a:rPr lang="en-US" dirty="0" smtClean="0"/>
              <a:t> Tutorial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6002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“Family”  select the type of device being use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“Device” select the series of the chip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“Part Name” select the version of the chip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“OK” to finish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Two new window should popup asking for change in device.  Click OK for both popup window.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ISPLever</a:t>
            </a:r>
            <a:r>
              <a:rPr lang="en-US" dirty="0" smtClean="0"/>
              <a:t> Tutorial 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47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7000" y="18288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Right click on the device and select import.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Import your source code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ISPLever</a:t>
            </a:r>
            <a:r>
              <a:rPr lang="en-US" dirty="0" smtClean="0"/>
              <a:t> Tutorial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502688"/>
            <a:ext cx="2667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Highlight your source code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 the right side of the window “Processes for current sources” double click on “Compiled Equations” to compile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 the bottom window is the log file when compile this window will show if the source code compile correctly or not with a green check.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incorrect troubleshoot source code for bug.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6324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715000"/>
            <a:ext cx="152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ISPLever</a:t>
            </a:r>
            <a:r>
              <a:rPr lang="en-US" dirty="0" smtClean="0"/>
              <a:t> Tutorial 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5486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1676400"/>
            <a:ext cx="327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Highlight the device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Double click on “JEDEC File” to create a JED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Double click on “Chip Report”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the bottom window after running chip report select all with your mouse and copy the report.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notepad or word paste the report.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chip report will give you a diagram layout your device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SuperPro</a:t>
            </a:r>
            <a:r>
              <a:rPr lang="en-US" dirty="0" smtClean="0"/>
              <a:t> Z Tutorial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1507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Turn on the </a:t>
            </a:r>
            <a:r>
              <a:rPr lang="en-US" dirty="0" err="1" smtClean="0"/>
              <a:t>SuperPro</a:t>
            </a:r>
            <a:r>
              <a:rPr lang="en-US" dirty="0" smtClean="0"/>
              <a:t> Z Programmer by pushing on the rocker switch on the side of the device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Start &gt; search&gt; type in “</a:t>
            </a:r>
            <a:r>
              <a:rPr lang="en-US" dirty="0" err="1" smtClean="0"/>
              <a:t>superpro</a:t>
            </a:r>
            <a:r>
              <a:rPr lang="en-US" dirty="0" smtClean="0"/>
              <a:t> z”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 err="1" smtClean="0"/>
              <a:t>SuperPro</a:t>
            </a:r>
            <a:r>
              <a:rPr lang="en-US" dirty="0" smtClean="0"/>
              <a:t> Z to open</a:t>
            </a:r>
          </a:p>
          <a:p>
            <a:pPr marL="342900" indent="-342900"/>
            <a:endParaRPr lang="en-US" dirty="0" smtClean="0"/>
          </a:p>
        </p:txBody>
      </p:sp>
      <p:pic>
        <p:nvPicPr>
          <p:cNvPr id="1030" name="Picture 6" descr="http://cdn.sigma.octopart.com/8517642/image/Xeltek-SUPERPRO-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7908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SuperPro</a:t>
            </a:r>
            <a:r>
              <a:rPr lang="en-US" dirty="0" smtClean="0"/>
              <a:t> Z Tutorial</a:t>
            </a:r>
            <a:endParaRPr lang="en-US" dirty="0"/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4560"/>
            <a:ext cx="859536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144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“Device” tab chose “select” to select chip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85800" y="17526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SuperPro</a:t>
            </a:r>
            <a:r>
              <a:rPr lang="en-US" dirty="0" smtClean="0"/>
              <a:t> Z Tutorial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07068"/>
            <a:ext cx="6844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the manufacture name and device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you do not know look up the datasheet of the device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Once the manufacture name and device is correctly enter click “ok”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6673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Five bit Fibonacci counter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5</a:t>
            </a:r>
            <a:r>
              <a:rPr lang="en-US" dirty="0" smtClean="0"/>
              <a:t>= 32bit size</a:t>
            </a:r>
            <a:endParaRPr lang="en-US" baseline="-25000" dirty="0" smtClean="0"/>
          </a:p>
          <a:p>
            <a:r>
              <a:rPr lang="en-US" dirty="0" smtClean="0"/>
              <a:t>Count sequence 0, 1, 1, 2, 3, 5, 8, 13, 21…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SuperPro</a:t>
            </a:r>
            <a:r>
              <a:rPr lang="en-US" dirty="0" smtClean="0"/>
              <a:t> Z Tutorial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143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the bottom window in </a:t>
            </a:r>
            <a:r>
              <a:rPr lang="en-US" dirty="0" err="1" smtClean="0"/>
              <a:t>SuperPro</a:t>
            </a:r>
            <a:r>
              <a:rPr lang="en-US" dirty="0" smtClean="0"/>
              <a:t> Z the device specification is listed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Under the “File” tab chose “load” and find the JED file that was save from </a:t>
            </a:r>
            <a:r>
              <a:rPr lang="en-US" dirty="0" err="1" smtClean="0"/>
              <a:t>ISPLever</a:t>
            </a:r>
            <a:endParaRPr lang="en-US" dirty="0" smtClean="0"/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4560"/>
            <a:ext cx="859536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SuperPro</a:t>
            </a:r>
            <a:r>
              <a:rPr lang="en-US" dirty="0" smtClean="0"/>
              <a:t> Z Tutorial</a:t>
            </a:r>
            <a:endParaRPr lang="en-US" dirty="0"/>
          </a:p>
        </p:txBody>
      </p:sp>
      <p:pic>
        <p:nvPicPr>
          <p:cNvPr id="1030" name="Picture 6" descr="http://cdn.sigma.octopart.com/8517642/image/Xeltek-SUPERPRO-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790825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381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the chip into the programmer by doing the following step: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Push the metal lever switch upward to allow the slot to accept the pins of the chip or remove the pins depend on what action user is performing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Indication on left side of the device show how the chip reset.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pins first fill in the closet slot toward the user and then extend away from the user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Push the metal lever downward lock in the chip.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48200" y="2819400"/>
            <a:ext cx="1752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6323682" y="2335576"/>
            <a:ext cx="413107" cy="815248"/>
          </a:xfrm>
          <a:custGeom>
            <a:avLst/>
            <a:gdLst>
              <a:gd name="connsiteX0" fmla="*/ 165253 w 413107"/>
              <a:gd name="connsiteY0" fmla="*/ 33051 h 815248"/>
              <a:gd name="connsiteX1" fmla="*/ 44067 w 413107"/>
              <a:gd name="connsiteY1" fmla="*/ 66101 h 815248"/>
              <a:gd name="connsiteX2" fmla="*/ 22034 w 413107"/>
              <a:gd name="connsiteY2" fmla="*/ 132202 h 815248"/>
              <a:gd name="connsiteX3" fmla="*/ 11017 w 413107"/>
              <a:gd name="connsiteY3" fmla="*/ 165253 h 815248"/>
              <a:gd name="connsiteX4" fmla="*/ 0 w 413107"/>
              <a:gd name="connsiteY4" fmla="*/ 198304 h 815248"/>
              <a:gd name="connsiteX5" fmla="*/ 33051 w 413107"/>
              <a:gd name="connsiteY5" fmla="*/ 330506 h 815248"/>
              <a:gd name="connsiteX6" fmla="*/ 44067 w 413107"/>
              <a:gd name="connsiteY6" fmla="*/ 363557 h 815248"/>
              <a:gd name="connsiteX7" fmla="*/ 66101 w 413107"/>
              <a:gd name="connsiteY7" fmla="*/ 396607 h 815248"/>
              <a:gd name="connsiteX8" fmla="*/ 77118 w 413107"/>
              <a:gd name="connsiteY8" fmla="*/ 594911 h 815248"/>
              <a:gd name="connsiteX9" fmla="*/ 99152 w 413107"/>
              <a:gd name="connsiteY9" fmla="*/ 661012 h 815248"/>
              <a:gd name="connsiteX10" fmla="*/ 110169 w 413107"/>
              <a:gd name="connsiteY10" fmla="*/ 694063 h 815248"/>
              <a:gd name="connsiteX11" fmla="*/ 165253 w 413107"/>
              <a:gd name="connsiteY11" fmla="*/ 760164 h 815248"/>
              <a:gd name="connsiteX12" fmla="*/ 231354 w 413107"/>
              <a:gd name="connsiteY12" fmla="*/ 793214 h 815248"/>
              <a:gd name="connsiteX13" fmla="*/ 264405 w 413107"/>
              <a:gd name="connsiteY13" fmla="*/ 815248 h 815248"/>
              <a:gd name="connsiteX14" fmla="*/ 341523 w 413107"/>
              <a:gd name="connsiteY14" fmla="*/ 804231 h 815248"/>
              <a:gd name="connsiteX15" fmla="*/ 363557 w 413107"/>
              <a:gd name="connsiteY15" fmla="*/ 771181 h 815248"/>
              <a:gd name="connsiteX16" fmla="*/ 341523 w 413107"/>
              <a:gd name="connsiteY16" fmla="*/ 672029 h 815248"/>
              <a:gd name="connsiteX17" fmla="*/ 330506 w 413107"/>
              <a:gd name="connsiteY17" fmla="*/ 451691 h 815248"/>
              <a:gd name="connsiteX18" fmla="*/ 341523 w 413107"/>
              <a:gd name="connsiteY18" fmla="*/ 418641 h 815248"/>
              <a:gd name="connsiteX19" fmla="*/ 385590 w 413107"/>
              <a:gd name="connsiteY19" fmla="*/ 352540 h 815248"/>
              <a:gd name="connsiteX20" fmla="*/ 407624 w 413107"/>
              <a:gd name="connsiteY20" fmla="*/ 286438 h 815248"/>
              <a:gd name="connsiteX21" fmla="*/ 385590 w 413107"/>
              <a:gd name="connsiteY21" fmla="*/ 77118 h 815248"/>
              <a:gd name="connsiteX22" fmla="*/ 330506 w 413107"/>
              <a:gd name="connsiteY22" fmla="*/ 22034 h 815248"/>
              <a:gd name="connsiteX23" fmla="*/ 264405 w 413107"/>
              <a:gd name="connsiteY23" fmla="*/ 0 h 815248"/>
              <a:gd name="connsiteX24" fmla="*/ 154236 w 413107"/>
              <a:gd name="connsiteY24" fmla="*/ 22034 h 815248"/>
              <a:gd name="connsiteX25" fmla="*/ 121185 w 413107"/>
              <a:gd name="connsiteY25" fmla="*/ 44067 h 815248"/>
              <a:gd name="connsiteX26" fmla="*/ 110169 w 413107"/>
              <a:gd name="connsiteY26" fmla="*/ 66101 h 81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3107" h="815248">
                <a:moveTo>
                  <a:pt x="165253" y="33051"/>
                </a:moveTo>
                <a:cubicBezTo>
                  <a:pt x="145598" y="35508"/>
                  <a:pt x="65251" y="32206"/>
                  <a:pt x="44067" y="66101"/>
                </a:cubicBezTo>
                <a:cubicBezTo>
                  <a:pt x="31758" y="85796"/>
                  <a:pt x="29378" y="110168"/>
                  <a:pt x="22034" y="132202"/>
                </a:cubicBezTo>
                <a:lnTo>
                  <a:pt x="11017" y="165253"/>
                </a:lnTo>
                <a:lnTo>
                  <a:pt x="0" y="198304"/>
                </a:lnTo>
                <a:cubicBezTo>
                  <a:pt x="14836" y="287320"/>
                  <a:pt x="3952" y="243208"/>
                  <a:pt x="33051" y="330506"/>
                </a:cubicBezTo>
                <a:cubicBezTo>
                  <a:pt x="36723" y="341523"/>
                  <a:pt x="37625" y="353895"/>
                  <a:pt x="44067" y="363557"/>
                </a:cubicBezTo>
                <a:lnTo>
                  <a:pt x="66101" y="396607"/>
                </a:lnTo>
                <a:cubicBezTo>
                  <a:pt x="69773" y="462708"/>
                  <a:pt x="68906" y="529219"/>
                  <a:pt x="77118" y="594911"/>
                </a:cubicBezTo>
                <a:cubicBezTo>
                  <a:pt x="79999" y="617957"/>
                  <a:pt x="91807" y="638978"/>
                  <a:pt x="99152" y="661012"/>
                </a:cubicBezTo>
                <a:cubicBezTo>
                  <a:pt x="102824" y="672029"/>
                  <a:pt x="103727" y="684400"/>
                  <a:pt x="110169" y="694063"/>
                </a:cubicBezTo>
                <a:cubicBezTo>
                  <a:pt x="131833" y="726560"/>
                  <a:pt x="133443" y="733656"/>
                  <a:pt x="165253" y="760164"/>
                </a:cubicBezTo>
                <a:cubicBezTo>
                  <a:pt x="212610" y="799628"/>
                  <a:pt x="181670" y="768372"/>
                  <a:pt x="231354" y="793214"/>
                </a:cubicBezTo>
                <a:cubicBezTo>
                  <a:pt x="243197" y="799136"/>
                  <a:pt x="253388" y="807903"/>
                  <a:pt x="264405" y="815248"/>
                </a:cubicBezTo>
                <a:cubicBezTo>
                  <a:pt x="290111" y="811576"/>
                  <a:pt x="317794" y="814777"/>
                  <a:pt x="341523" y="804231"/>
                </a:cubicBezTo>
                <a:cubicBezTo>
                  <a:pt x="353622" y="798854"/>
                  <a:pt x="362095" y="784341"/>
                  <a:pt x="363557" y="771181"/>
                </a:cubicBezTo>
                <a:cubicBezTo>
                  <a:pt x="366789" y="742096"/>
                  <a:pt x="351204" y="701072"/>
                  <a:pt x="341523" y="672029"/>
                </a:cubicBezTo>
                <a:cubicBezTo>
                  <a:pt x="337851" y="598583"/>
                  <a:pt x="330506" y="525229"/>
                  <a:pt x="330506" y="451691"/>
                </a:cubicBezTo>
                <a:cubicBezTo>
                  <a:pt x="330506" y="440078"/>
                  <a:pt x="335883" y="428792"/>
                  <a:pt x="341523" y="418641"/>
                </a:cubicBezTo>
                <a:cubicBezTo>
                  <a:pt x="354383" y="395492"/>
                  <a:pt x="377216" y="377662"/>
                  <a:pt x="385590" y="352540"/>
                </a:cubicBezTo>
                <a:lnTo>
                  <a:pt x="407624" y="286438"/>
                </a:lnTo>
                <a:cubicBezTo>
                  <a:pt x="406613" y="270256"/>
                  <a:pt x="413107" y="132154"/>
                  <a:pt x="385590" y="77118"/>
                </a:cubicBezTo>
                <a:cubicBezTo>
                  <a:pt x="371949" y="49836"/>
                  <a:pt x="358837" y="34626"/>
                  <a:pt x="330506" y="22034"/>
                </a:cubicBezTo>
                <a:cubicBezTo>
                  <a:pt x="309282" y="12601"/>
                  <a:pt x="264405" y="0"/>
                  <a:pt x="264405" y="0"/>
                </a:cubicBezTo>
                <a:cubicBezTo>
                  <a:pt x="235982" y="4060"/>
                  <a:pt x="185003" y="6651"/>
                  <a:pt x="154236" y="22034"/>
                </a:cubicBezTo>
                <a:cubicBezTo>
                  <a:pt x="142393" y="27955"/>
                  <a:pt x="130548" y="34704"/>
                  <a:pt x="121185" y="44067"/>
                </a:cubicBezTo>
                <a:cubicBezTo>
                  <a:pt x="115379" y="49873"/>
                  <a:pt x="113841" y="58756"/>
                  <a:pt x="110169" y="6610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163499" y="1740665"/>
            <a:ext cx="338689" cy="297455"/>
          </a:xfrm>
          <a:custGeom>
            <a:avLst/>
            <a:gdLst>
              <a:gd name="connsiteX0" fmla="*/ 209320 w 338689"/>
              <a:gd name="connsiteY0" fmla="*/ 55084 h 297455"/>
              <a:gd name="connsiteX1" fmla="*/ 187287 w 338689"/>
              <a:gd name="connsiteY1" fmla="*/ 22034 h 297455"/>
              <a:gd name="connsiteX2" fmla="*/ 121185 w 338689"/>
              <a:gd name="connsiteY2" fmla="*/ 0 h 297455"/>
              <a:gd name="connsiteX3" fmla="*/ 11017 w 338689"/>
              <a:gd name="connsiteY3" fmla="*/ 33051 h 297455"/>
              <a:gd name="connsiteX4" fmla="*/ 0 w 338689"/>
              <a:gd name="connsiteY4" fmla="*/ 66101 h 297455"/>
              <a:gd name="connsiteX5" fmla="*/ 22034 w 338689"/>
              <a:gd name="connsiteY5" fmla="*/ 209321 h 297455"/>
              <a:gd name="connsiteX6" fmla="*/ 66101 w 338689"/>
              <a:gd name="connsiteY6" fmla="*/ 275422 h 297455"/>
              <a:gd name="connsiteX7" fmla="*/ 132202 w 338689"/>
              <a:gd name="connsiteY7" fmla="*/ 297455 h 297455"/>
              <a:gd name="connsiteX8" fmla="*/ 209320 w 338689"/>
              <a:gd name="connsiteY8" fmla="*/ 286439 h 297455"/>
              <a:gd name="connsiteX9" fmla="*/ 264405 w 338689"/>
              <a:gd name="connsiteY9" fmla="*/ 198304 h 297455"/>
              <a:gd name="connsiteX10" fmla="*/ 297455 w 338689"/>
              <a:gd name="connsiteY10" fmla="*/ 165253 h 297455"/>
              <a:gd name="connsiteX11" fmla="*/ 308472 w 338689"/>
              <a:gd name="connsiteY11" fmla="*/ 55084 h 297455"/>
              <a:gd name="connsiteX12" fmla="*/ 198303 w 338689"/>
              <a:gd name="connsiteY12" fmla="*/ 22034 h 297455"/>
              <a:gd name="connsiteX13" fmla="*/ 165253 w 338689"/>
              <a:gd name="connsiteY13" fmla="*/ 11017 h 29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689" h="297455">
                <a:moveTo>
                  <a:pt x="209320" y="55084"/>
                </a:moveTo>
                <a:cubicBezTo>
                  <a:pt x="201976" y="44067"/>
                  <a:pt x="198515" y="29051"/>
                  <a:pt x="187287" y="22034"/>
                </a:cubicBezTo>
                <a:cubicBezTo>
                  <a:pt x="167591" y="9724"/>
                  <a:pt x="121185" y="0"/>
                  <a:pt x="121185" y="0"/>
                </a:cubicBezTo>
                <a:cubicBezTo>
                  <a:pt x="87434" y="4822"/>
                  <a:pt x="36876" y="727"/>
                  <a:pt x="11017" y="33051"/>
                </a:cubicBezTo>
                <a:cubicBezTo>
                  <a:pt x="3763" y="42119"/>
                  <a:pt x="3672" y="55084"/>
                  <a:pt x="0" y="66101"/>
                </a:cubicBezTo>
                <a:cubicBezTo>
                  <a:pt x="1621" y="82311"/>
                  <a:pt x="2666" y="174459"/>
                  <a:pt x="22034" y="209321"/>
                </a:cubicBezTo>
                <a:cubicBezTo>
                  <a:pt x="34894" y="232470"/>
                  <a:pt x="40979" y="267048"/>
                  <a:pt x="66101" y="275422"/>
                </a:cubicBezTo>
                <a:lnTo>
                  <a:pt x="132202" y="297455"/>
                </a:lnTo>
                <a:cubicBezTo>
                  <a:pt x="157908" y="293783"/>
                  <a:pt x="184448" y="293900"/>
                  <a:pt x="209320" y="286439"/>
                </a:cubicBezTo>
                <a:cubicBezTo>
                  <a:pt x="276968" y="266145"/>
                  <a:pt x="211395" y="251316"/>
                  <a:pt x="264405" y="198304"/>
                </a:cubicBezTo>
                <a:lnTo>
                  <a:pt x="297455" y="165253"/>
                </a:lnTo>
                <a:cubicBezTo>
                  <a:pt x="303467" y="147218"/>
                  <a:pt x="338689" y="80984"/>
                  <a:pt x="308472" y="55084"/>
                </a:cubicBezTo>
                <a:cubicBezTo>
                  <a:pt x="295383" y="43865"/>
                  <a:pt x="220978" y="28513"/>
                  <a:pt x="198303" y="22034"/>
                </a:cubicBezTo>
                <a:cubicBezTo>
                  <a:pt x="187137" y="18844"/>
                  <a:pt x="165253" y="11017"/>
                  <a:pt x="165253" y="110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8"/>
          </p:cNvCxnSpPr>
          <p:nvPr/>
        </p:nvCxnSpPr>
        <p:spPr>
          <a:xfrm rot="5400000" flipH="1" flipV="1">
            <a:off x="6990661" y="2732643"/>
            <a:ext cx="2087696" cy="676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9400" y="4267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LED indicate power of device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SuperPro</a:t>
            </a:r>
            <a:r>
              <a:rPr lang="en-US" dirty="0" smtClean="0"/>
              <a:t> Z Tutorial</a:t>
            </a:r>
            <a:endParaRPr lang="en-US" dirty="0"/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4560"/>
            <a:ext cx="859536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255923" y="2445745"/>
            <a:ext cx="299088" cy="297455"/>
          </a:xfrm>
          <a:custGeom>
            <a:avLst/>
            <a:gdLst>
              <a:gd name="connsiteX0" fmla="*/ 220337 w 299088"/>
              <a:gd name="connsiteY0" fmla="*/ 0 h 297455"/>
              <a:gd name="connsiteX1" fmla="*/ 55084 w 299088"/>
              <a:gd name="connsiteY1" fmla="*/ 11016 h 297455"/>
              <a:gd name="connsiteX2" fmla="*/ 22034 w 299088"/>
              <a:gd name="connsiteY2" fmla="*/ 22033 h 297455"/>
              <a:gd name="connsiteX3" fmla="*/ 0 w 299088"/>
              <a:gd name="connsiteY3" fmla="*/ 88135 h 297455"/>
              <a:gd name="connsiteX4" fmla="*/ 22034 w 299088"/>
              <a:gd name="connsiteY4" fmla="*/ 187286 h 297455"/>
              <a:gd name="connsiteX5" fmla="*/ 66101 w 299088"/>
              <a:gd name="connsiteY5" fmla="*/ 253388 h 297455"/>
              <a:gd name="connsiteX6" fmla="*/ 99152 w 299088"/>
              <a:gd name="connsiteY6" fmla="*/ 264404 h 297455"/>
              <a:gd name="connsiteX7" fmla="*/ 165253 w 299088"/>
              <a:gd name="connsiteY7" fmla="*/ 297455 h 297455"/>
              <a:gd name="connsiteX8" fmla="*/ 231354 w 299088"/>
              <a:gd name="connsiteY8" fmla="*/ 286438 h 297455"/>
              <a:gd name="connsiteX9" fmla="*/ 242371 w 299088"/>
              <a:gd name="connsiteY9" fmla="*/ 187286 h 297455"/>
              <a:gd name="connsiteX10" fmla="*/ 220337 w 299088"/>
              <a:gd name="connsiteY10" fmla="*/ 121185 h 297455"/>
              <a:gd name="connsiteX11" fmla="*/ 231354 w 299088"/>
              <a:gd name="connsiteY11" fmla="*/ 77118 h 297455"/>
              <a:gd name="connsiteX12" fmla="*/ 253388 w 299088"/>
              <a:gd name="connsiteY12" fmla="*/ 33050 h 297455"/>
              <a:gd name="connsiteX13" fmla="*/ 220337 w 299088"/>
              <a:gd name="connsiteY13" fmla="*/ 22033 h 297455"/>
              <a:gd name="connsiteX14" fmla="*/ 110169 w 299088"/>
              <a:gd name="connsiteY14" fmla="*/ 11016 h 29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088" h="297455">
                <a:moveTo>
                  <a:pt x="220337" y="0"/>
                </a:moveTo>
                <a:cubicBezTo>
                  <a:pt x="165253" y="3672"/>
                  <a:pt x="109953" y="4920"/>
                  <a:pt x="55084" y="11016"/>
                </a:cubicBezTo>
                <a:cubicBezTo>
                  <a:pt x="43542" y="12298"/>
                  <a:pt x="28784" y="12583"/>
                  <a:pt x="22034" y="22033"/>
                </a:cubicBezTo>
                <a:cubicBezTo>
                  <a:pt x="8534" y="40933"/>
                  <a:pt x="0" y="88135"/>
                  <a:pt x="0" y="88135"/>
                </a:cubicBezTo>
                <a:cubicBezTo>
                  <a:pt x="2990" y="106073"/>
                  <a:pt x="9119" y="164038"/>
                  <a:pt x="22034" y="187286"/>
                </a:cubicBezTo>
                <a:cubicBezTo>
                  <a:pt x="34894" y="210435"/>
                  <a:pt x="40978" y="245015"/>
                  <a:pt x="66101" y="253388"/>
                </a:cubicBezTo>
                <a:lnTo>
                  <a:pt x="99152" y="264404"/>
                </a:lnTo>
                <a:cubicBezTo>
                  <a:pt x="115863" y="275545"/>
                  <a:pt x="142446" y="297455"/>
                  <a:pt x="165253" y="297455"/>
                </a:cubicBezTo>
                <a:cubicBezTo>
                  <a:pt x="187591" y="297455"/>
                  <a:pt x="209320" y="290110"/>
                  <a:pt x="231354" y="286438"/>
                </a:cubicBezTo>
                <a:cubicBezTo>
                  <a:pt x="262935" y="239068"/>
                  <a:pt x="260363" y="259252"/>
                  <a:pt x="242371" y="187286"/>
                </a:cubicBezTo>
                <a:cubicBezTo>
                  <a:pt x="236738" y="164754"/>
                  <a:pt x="220337" y="121185"/>
                  <a:pt x="220337" y="121185"/>
                </a:cubicBezTo>
                <a:cubicBezTo>
                  <a:pt x="224009" y="106496"/>
                  <a:pt x="221895" y="88941"/>
                  <a:pt x="231354" y="77118"/>
                </a:cubicBezTo>
                <a:cubicBezTo>
                  <a:pt x="244411" y="60797"/>
                  <a:pt x="299088" y="78750"/>
                  <a:pt x="253388" y="33050"/>
                </a:cubicBezTo>
                <a:cubicBezTo>
                  <a:pt x="245176" y="24838"/>
                  <a:pt x="231815" y="23799"/>
                  <a:pt x="220337" y="22033"/>
                </a:cubicBezTo>
                <a:cubicBezTo>
                  <a:pt x="183860" y="16421"/>
                  <a:pt x="110169" y="11016"/>
                  <a:pt x="110169" y="1101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8"/>
          </p:cNvCxnSpPr>
          <p:nvPr/>
        </p:nvCxnSpPr>
        <p:spPr>
          <a:xfrm>
            <a:off x="1487277" y="2732183"/>
            <a:ext cx="722523" cy="544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3200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“</a:t>
            </a:r>
            <a:r>
              <a:rPr lang="en-US" dirty="0" err="1" smtClean="0"/>
              <a:t>Prog</a:t>
            </a:r>
            <a:r>
              <a:rPr lang="en-US" dirty="0" smtClean="0"/>
              <a:t>” icon to program the chip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600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SuperPro</a:t>
            </a:r>
            <a:r>
              <a:rPr lang="en-US" dirty="0" smtClean="0"/>
              <a:t> Z Tutorial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3625"/>
            <a:ext cx="5457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17526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 step occur in the Programming: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Device is erase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Pins and connections are created within the device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Once the programming is done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GAL22V10D-10LP</a:t>
            </a:r>
          </a:p>
          <a:p>
            <a:r>
              <a:rPr lang="en-US" dirty="0" smtClean="0"/>
              <a:t>Five LED</a:t>
            </a:r>
          </a:p>
          <a:p>
            <a:r>
              <a:rPr lang="en-US" dirty="0" smtClean="0"/>
              <a:t>Power supply 5VDC</a:t>
            </a:r>
          </a:p>
          <a:p>
            <a:r>
              <a:rPr lang="en-US" dirty="0" smtClean="0"/>
              <a:t>Function Generator 1Hz square wave</a:t>
            </a:r>
          </a:p>
          <a:p>
            <a:r>
              <a:rPr lang="en-US" dirty="0" smtClean="0"/>
              <a:t>Resistor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endParaRPr lang="en-US" dirty="0"/>
          </a:p>
        </p:txBody>
      </p:sp>
      <p:pic>
        <p:nvPicPr>
          <p:cNvPr id="3" name="Picture 2" descr="DSC06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34440"/>
            <a:ext cx="7498080" cy="56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7" name="MOV0616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omps.fotosearch.com/printcomp.aspx?filepath=UNC/UNC235/u23182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5120640" cy="51206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http://en.wikipedia.org/wiki/Fibonacci_number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www.latticesemi.com/lit/docs/tutorials/tutor8.pdf?jsessionid=f030ed9e982587c56bcc4864136a29666571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Team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Torn </a:t>
            </a:r>
            <a:r>
              <a:rPr lang="en-US" dirty="0" err="1" smtClean="0"/>
              <a:t>Saelee</a:t>
            </a:r>
            <a:endParaRPr lang="en-US" dirty="0" smtClean="0"/>
          </a:p>
          <a:p>
            <a:r>
              <a:rPr lang="en-US" dirty="0" smtClean="0"/>
              <a:t>George Thao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76400" y="1295400"/>
          <a:ext cx="5486399" cy="3124195"/>
        </p:xfrm>
        <a:graphic>
          <a:graphicData uri="http://schemas.openxmlformats.org/drawingml/2006/table">
            <a:tbl>
              <a:tblPr/>
              <a:tblGrid>
                <a:gridCol w="453006"/>
                <a:gridCol w="453006"/>
                <a:gridCol w="453006"/>
                <a:gridCol w="453006"/>
                <a:gridCol w="453006"/>
                <a:gridCol w="226502"/>
                <a:gridCol w="226502"/>
                <a:gridCol w="553673"/>
                <a:gridCol w="553673"/>
                <a:gridCol w="553673"/>
                <a:gridCol w="553673"/>
                <a:gridCol w="553673"/>
              </a:tblGrid>
              <a:tr h="392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Q5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K-Map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143000"/>
          <a:ext cx="3847928" cy="1905000"/>
        </p:xfrm>
        <a:graphic>
          <a:graphicData uri="http://schemas.openxmlformats.org/drawingml/2006/table">
            <a:tbl>
              <a:tblPr/>
              <a:tblGrid>
                <a:gridCol w="415925"/>
                <a:gridCol w="615950"/>
                <a:gridCol w="334108"/>
                <a:gridCol w="334108"/>
                <a:gridCol w="334108"/>
                <a:gridCol w="334108"/>
                <a:gridCol w="143189"/>
                <a:gridCol w="334108"/>
                <a:gridCol w="334108"/>
                <a:gridCol w="334108"/>
                <a:gridCol w="334108"/>
              </a:tblGrid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Q3,Q4,Q5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Q1,Q2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43000" y="3200400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Q1</a:t>
            </a:r>
            <a:r>
              <a:rPr lang="en-US" baseline="30000" dirty="0" smtClean="0"/>
              <a:t>+</a:t>
            </a:r>
            <a:r>
              <a:rPr lang="en-US" dirty="0" smtClean="0"/>
              <a:t>= ~Q1Q2Q3~Q4Q5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19600" y="1295400"/>
          <a:ext cx="3581403" cy="1752600"/>
        </p:xfrm>
        <a:graphic>
          <a:graphicData uri="http://schemas.openxmlformats.org/drawingml/2006/table">
            <a:tbl>
              <a:tblPr/>
              <a:tblGrid>
                <a:gridCol w="466543"/>
                <a:gridCol w="686092"/>
                <a:gridCol w="288159"/>
                <a:gridCol w="288159"/>
                <a:gridCol w="288159"/>
                <a:gridCol w="288159"/>
                <a:gridCol w="123496"/>
                <a:gridCol w="288159"/>
                <a:gridCol w="288159"/>
                <a:gridCol w="288159"/>
                <a:gridCol w="288159"/>
              </a:tblGrid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Q3,Q4,Q5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Q1,Q2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19600" y="3124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Q2</a:t>
            </a:r>
            <a:r>
              <a:rPr lang="en-US" baseline="30000" dirty="0" smtClean="0"/>
              <a:t>+</a:t>
            </a:r>
            <a:r>
              <a:rPr lang="en-US" dirty="0" smtClean="0"/>
              <a:t>=(~Q1~Q2Q3~Q4Q5)+(~Q1Q2~Q3~Q4~Q5)</a:t>
            </a:r>
          </a:p>
          <a:p>
            <a:r>
              <a:rPr lang="en-US" dirty="0" smtClean="0"/>
              <a:t>       =(~Q1~Q4)((~Q2Q3Q5)+(Q2~Q3~Q5))</a:t>
            </a:r>
          </a:p>
          <a:p>
            <a:r>
              <a:rPr lang="en-US" dirty="0" smtClean="0"/>
              <a:t>       =(~Q1~Q4)(Q2 XOR Q3 XOR Q5)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1" y="4114800"/>
          <a:ext cx="3886200" cy="2209800"/>
        </p:xfrm>
        <a:graphic>
          <a:graphicData uri="http://schemas.openxmlformats.org/drawingml/2006/table">
            <a:tbl>
              <a:tblPr/>
              <a:tblGrid>
                <a:gridCol w="506248"/>
                <a:gridCol w="744482"/>
                <a:gridCol w="312683"/>
                <a:gridCol w="312683"/>
                <a:gridCol w="312683"/>
                <a:gridCol w="312683"/>
                <a:gridCol w="134006"/>
                <a:gridCol w="312683"/>
                <a:gridCol w="312683"/>
                <a:gridCol w="312683"/>
                <a:gridCol w="312683"/>
              </a:tblGrid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Q3,Q4,Q5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Q1,Q2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24400" y="4876800"/>
            <a:ext cx="4283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r>
              <a:rPr lang="en-US" baseline="30000" dirty="0" smtClean="0"/>
              <a:t>+</a:t>
            </a:r>
            <a:r>
              <a:rPr lang="en-US" dirty="0" smtClean="0"/>
              <a:t>= (~Q1~Q3Q4Q5)+(~Q1Q2~Q3~Q4~Q5)</a:t>
            </a:r>
          </a:p>
          <a:p>
            <a:r>
              <a:rPr lang="en-US" dirty="0" smtClean="0"/>
              <a:t>       = (~Q1~Q3)((Q4Q5)+(~Q3~Q4~Q5))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K-Map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143000"/>
          <a:ext cx="3581404" cy="2057400"/>
        </p:xfrm>
        <a:graphic>
          <a:graphicData uri="http://schemas.openxmlformats.org/drawingml/2006/table">
            <a:tbl>
              <a:tblPr/>
              <a:tblGrid>
                <a:gridCol w="466543"/>
                <a:gridCol w="686092"/>
                <a:gridCol w="288159"/>
                <a:gridCol w="288159"/>
                <a:gridCol w="288159"/>
                <a:gridCol w="288159"/>
                <a:gridCol w="123497"/>
                <a:gridCol w="288159"/>
                <a:gridCol w="288159"/>
                <a:gridCol w="288159"/>
                <a:gridCol w="288159"/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Q3,Q4,Q5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Q1,Q2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43400" y="1905000"/>
            <a:ext cx="474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r>
              <a:rPr lang="en-US" baseline="30000" dirty="0" smtClean="0"/>
              <a:t>+</a:t>
            </a:r>
            <a:r>
              <a:rPr lang="en-US" dirty="0" smtClean="0"/>
              <a:t>= (~Q1~Q2~Q3~Q4Q5)+(~Q1~Q2Q3~Q4~Q5)</a:t>
            </a:r>
          </a:p>
          <a:p>
            <a:r>
              <a:rPr lang="en-US" dirty="0"/>
              <a:t> </a:t>
            </a:r>
            <a:r>
              <a:rPr lang="en-US" dirty="0" smtClean="0"/>
              <a:t>      = (~Q1~Q2~Q4)(Q3 XOR Q5)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3276600"/>
          <a:ext cx="3657603" cy="1905000"/>
        </p:xfrm>
        <a:graphic>
          <a:graphicData uri="http://schemas.openxmlformats.org/drawingml/2006/table">
            <a:tbl>
              <a:tblPr/>
              <a:tblGrid>
                <a:gridCol w="476469"/>
                <a:gridCol w="700690"/>
                <a:gridCol w="294290"/>
                <a:gridCol w="294290"/>
                <a:gridCol w="294290"/>
                <a:gridCol w="294290"/>
                <a:gridCol w="126124"/>
                <a:gridCol w="294290"/>
                <a:gridCol w="294290"/>
                <a:gridCol w="294290"/>
                <a:gridCol w="294290"/>
              </a:tblGrid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Q5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Q3,Q4,Q5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Q1,Q2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914400" y="5273933"/>
            <a:ext cx="609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Q5</a:t>
            </a:r>
            <a:r>
              <a:rPr lang="en-US" baseline="30000" dirty="0" smtClean="0"/>
              <a:t>+</a:t>
            </a:r>
            <a:r>
              <a:rPr lang="en-US" dirty="0" smtClean="0"/>
              <a:t>= (~Q1~Q3~Q4~Q5)+(~Q1~Q2~Q3Q4)+(~Q1Q2Q3~Q4Q5)</a:t>
            </a:r>
          </a:p>
          <a:p>
            <a:r>
              <a:rPr lang="en-US" dirty="0"/>
              <a:t> </a:t>
            </a:r>
            <a:r>
              <a:rPr lang="en-US" dirty="0" smtClean="0"/>
              <a:t>      = (~Q1)((~Q3~Q4~Q5)+(~Q2~Q3Q4)+(Q2Q3~Q4Q5))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Diagram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95400" y="2209800"/>
            <a:ext cx="762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133600" y="25908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2209800"/>
            <a:ext cx="762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810000" y="25908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2209800"/>
            <a:ext cx="762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86400" y="25908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24600" y="2209800"/>
            <a:ext cx="762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Curved Left Arrow 12"/>
          <p:cNvSpPr/>
          <p:nvPr/>
        </p:nvSpPr>
        <p:spPr>
          <a:xfrm rot="10800000">
            <a:off x="838200" y="2514600"/>
            <a:ext cx="3810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24600" y="3352800"/>
            <a:ext cx="762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5486400" y="37338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3352800"/>
            <a:ext cx="762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3810000" y="37338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71800" y="3352800"/>
            <a:ext cx="762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0800000">
            <a:off x="2133600" y="37338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95400" y="3276600"/>
            <a:ext cx="762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21" name="Curved Left Arrow 20"/>
          <p:cNvSpPr/>
          <p:nvPr/>
        </p:nvSpPr>
        <p:spPr>
          <a:xfrm>
            <a:off x="7315200" y="2819400"/>
            <a:ext cx="3810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2286000" y="2133600"/>
            <a:ext cx="3048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5715000" y="2209800"/>
            <a:ext cx="3048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flipV="1">
            <a:off x="5715000" y="3429000"/>
            <a:ext cx="3048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4114800" y="3429000"/>
            <a:ext cx="3048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flipV="1">
            <a:off x="7772400" y="3276600"/>
            <a:ext cx="3048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2438400" y="3429000"/>
            <a:ext cx="3048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flipV="1">
            <a:off x="457200" y="3048000"/>
            <a:ext cx="3048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4038600" y="2133600"/>
            <a:ext cx="304800" cy="228600"/>
          </a:xfrm>
          <a:prstGeom prst="bentConnector3">
            <a:avLst>
              <a:gd name="adj1" fmla="val 463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Verilog</a:t>
            </a:r>
            <a:r>
              <a:rPr lang="en-US" dirty="0" smtClean="0"/>
              <a:t> HDL Source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1430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module </a:t>
            </a:r>
            <a:r>
              <a:rPr lang="en-US" dirty="0" err="1" smtClean="0"/>
              <a:t>Fcount</a:t>
            </a:r>
            <a:r>
              <a:rPr lang="en-US" dirty="0" smtClean="0"/>
              <a:t>(</a:t>
            </a:r>
            <a:r>
              <a:rPr lang="en-US" dirty="0" err="1" smtClean="0"/>
              <a:t>ClkM,fn</a:t>
            </a:r>
            <a:r>
              <a:rPr lang="en-US" dirty="0" smtClean="0"/>
              <a:t>);	</a:t>
            </a:r>
          </a:p>
          <a:p>
            <a:r>
              <a:rPr lang="en-US" dirty="0" smtClean="0"/>
              <a:t>input </a:t>
            </a:r>
            <a:r>
              <a:rPr lang="en-US" dirty="0" err="1" smtClean="0"/>
              <a:t>ClkM</a:t>
            </a:r>
            <a:r>
              <a:rPr lang="en-US" dirty="0" smtClean="0"/>
              <a:t>;	</a:t>
            </a:r>
          </a:p>
          <a:p>
            <a:r>
              <a:rPr lang="en-US" dirty="0" smtClean="0"/>
              <a:t>output[4:0] </a:t>
            </a:r>
          </a:p>
          <a:p>
            <a:r>
              <a:rPr lang="en-US" dirty="0" smtClean="0"/>
              <a:t>fn;	</a:t>
            </a:r>
          </a:p>
          <a:p>
            <a:r>
              <a:rPr lang="en-US" dirty="0" err="1" smtClean="0"/>
              <a:t>reg</a:t>
            </a:r>
            <a:r>
              <a:rPr lang="en-US" dirty="0" smtClean="0"/>
              <a:t> [4:0] fn;</a:t>
            </a:r>
          </a:p>
          <a:p>
            <a:r>
              <a:rPr lang="en-US" dirty="0" smtClean="0"/>
              <a:t>always@(</a:t>
            </a:r>
            <a:r>
              <a:rPr lang="en-US" dirty="0" err="1" smtClean="0"/>
              <a:t>posedge</a:t>
            </a:r>
            <a:r>
              <a:rPr lang="en-US" dirty="0" smtClean="0"/>
              <a:t> </a:t>
            </a:r>
            <a:r>
              <a:rPr lang="en-US" dirty="0" err="1" smtClean="0"/>
              <a:t>ClkM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begin</a:t>
            </a:r>
          </a:p>
          <a:p>
            <a:r>
              <a:rPr lang="en-US" dirty="0" smtClean="0"/>
              <a:t>	case(fn)</a:t>
            </a:r>
          </a:p>
          <a:p>
            <a:r>
              <a:rPr lang="en-US" dirty="0" smtClean="0"/>
              <a:t>	  0:fn&lt;=1;</a:t>
            </a:r>
          </a:p>
          <a:p>
            <a:r>
              <a:rPr lang="en-US" dirty="0" smtClean="0"/>
              <a:t>	  1:fn&lt;=2;</a:t>
            </a:r>
          </a:p>
          <a:p>
            <a:r>
              <a:rPr lang="en-US" dirty="0" smtClean="0"/>
              <a:t>	  2:fn&lt;=3;</a:t>
            </a:r>
          </a:p>
          <a:p>
            <a:r>
              <a:rPr lang="en-US" dirty="0" smtClean="0"/>
              <a:t>	  3:fn&lt;=5;</a:t>
            </a:r>
          </a:p>
          <a:p>
            <a:r>
              <a:rPr lang="en-US" dirty="0" smtClean="0"/>
              <a:t>	  5:fn&lt;=8;</a:t>
            </a:r>
          </a:p>
          <a:p>
            <a:r>
              <a:rPr lang="en-US" dirty="0" smtClean="0"/>
              <a:t>	  8:fn&lt;=13;</a:t>
            </a:r>
          </a:p>
          <a:p>
            <a:r>
              <a:rPr lang="en-US" dirty="0" smtClean="0"/>
              <a:t>	  13:fn&lt;=21;</a:t>
            </a:r>
          </a:p>
          <a:p>
            <a:r>
              <a:rPr lang="en-US" dirty="0" smtClean="0"/>
              <a:t>	  21:fn&lt;=0;</a:t>
            </a:r>
          </a:p>
          <a:p>
            <a:r>
              <a:rPr lang="en-US" dirty="0" smtClean="0"/>
              <a:t>	  </a:t>
            </a:r>
            <a:r>
              <a:rPr lang="en-US" dirty="0" err="1" smtClean="0"/>
              <a:t>default:fn</a:t>
            </a:r>
            <a:r>
              <a:rPr lang="en-US" dirty="0" smtClean="0"/>
              <a:t>&lt;=0;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endcase</a:t>
            </a:r>
            <a:endParaRPr lang="en-US" dirty="0" smtClean="0"/>
          </a:p>
          <a:p>
            <a:r>
              <a:rPr lang="en-US" dirty="0" smtClean="0"/>
              <a:t>  end</a:t>
            </a:r>
          </a:p>
          <a:p>
            <a:r>
              <a:rPr lang="en-US" dirty="0" err="1" smtClean="0"/>
              <a:t>endmodule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Verilog</a:t>
            </a:r>
            <a:r>
              <a:rPr lang="en-US" dirty="0" smtClean="0"/>
              <a:t> HDL </a:t>
            </a:r>
            <a:r>
              <a:rPr lang="en-US" dirty="0" err="1" smtClean="0"/>
              <a:t>Testbench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2874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module </a:t>
            </a:r>
            <a:r>
              <a:rPr lang="en-US" dirty="0" err="1" smtClean="0"/>
              <a:t>fcounttest</a:t>
            </a:r>
            <a:r>
              <a:rPr lang="en-US" dirty="0" smtClean="0"/>
              <a:t>;	</a:t>
            </a:r>
          </a:p>
          <a:p>
            <a:r>
              <a:rPr lang="en-US" dirty="0" err="1" smtClean="0"/>
              <a:t>reg</a:t>
            </a:r>
            <a:r>
              <a:rPr lang="en-US" dirty="0" smtClean="0"/>
              <a:t> CLKM;	</a:t>
            </a:r>
          </a:p>
          <a:p>
            <a:r>
              <a:rPr lang="en-US" dirty="0" smtClean="0"/>
              <a:t>wire[4:0] FN;</a:t>
            </a:r>
          </a:p>
          <a:p>
            <a:r>
              <a:rPr lang="en-US" dirty="0" err="1" smtClean="0"/>
              <a:t>Fcount</a:t>
            </a:r>
            <a:r>
              <a:rPr lang="en-US" dirty="0" smtClean="0"/>
              <a:t> TL(CLKM,FN);</a:t>
            </a:r>
          </a:p>
          <a:p>
            <a:r>
              <a:rPr lang="en-US" dirty="0" smtClean="0"/>
              <a:t>initial </a:t>
            </a:r>
          </a:p>
          <a:p>
            <a:r>
              <a:rPr lang="en-US" dirty="0" smtClean="0"/>
              <a:t>   begin	</a:t>
            </a:r>
          </a:p>
          <a:p>
            <a:r>
              <a:rPr lang="en-US" dirty="0" smtClean="0"/>
              <a:t>	#200 $stop;  </a:t>
            </a:r>
          </a:p>
          <a:p>
            <a:r>
              <a:rPr lang="en-US" dirty="0" smtClean="0"/>
              <a:t>end  </a:t>
            </a:r>
          </a:p>
          <a:p>
            <a:r>
              <a:rPr lang="en-US" dirty="0" smtClean="0"/>
              <a:t>initial  </a:t>
            </a:r>
          </a:p>
          <a:p>
            <a:r>
              <a:rPr lang="en-US" dirty="0" smtClean="0"/>
              <a:t>  begin	</a:t>
            </a:r>
          </a:p>
          <a:p>
            <a:r>
              <a:rPr lang="en-US" dirty="0" smtClean="0"/>
              <a:t>	CLKM=0;	</a:t>
            </a:r>
          </a:p>
          <a:p>
            <a:r>
              <a:rPr lang="en-US" dirty="0"/>
              <a:t>	</a:t>
            </a:r>
            <a:r>
              <a:rPr lang="en-US" dirty="0" smtClean="0"/>
              <a:t>#1 forever	</a:t>
            </a:r>
          </a:p>
          <a:p>
            <a:r>
              <a:rPr lang="en-US" dirty="0" smtClean="0"/>
              <a:t>	#10 CLKM=~CLKM;  </a:t>
            </a:r>
          </a:p>
          <a:p>
            <a:r>
              <a:rPr lang="en-US" dirty="0" err="1" smtClean="0"/>
              <a:t>endendmodule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Waveform Output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</p:txBody>
      </p:sp>
      <p:sp>
        <p:nvSpPr>
          <p:cNvPr id="3074" name="AutoShape 2" descr="https://webmail.pdx.edu/imp/view.php?popup_view=1&amp;mailbox=INBOX&amp;index=1179&amp;actionID=view_attach&amp;id=2&amp;mimecache=92e9d84f14ecef1a57235d1b8878648a&amp;nocache=59cnva0qg988&amp;img_data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webmail.pdx.edu/imp/view.php?popup_view=1&amp;mailbox=INBOX&amp;index=1179&amp;actionID=view_attach&amp;id=2&amp;mimecache=92e9d84f14ecef1a57235d1b8878648a&amp;nocache=59cnva0qg988&amp;img_data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AutoShape 2" descr="https://webmail.pdx.edu/imp/view.php?popup_view=1&amp;mailbox=INBOX&amp;index=1178&amp;actionID=view_attach&amp;id=2&amp;mimecache=8c751cbe314babc5afb745d0101fbaa6&amp;nocache=10a9gotzs9k4&amp;img_data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https://webmail.pdx.edu/imp/view.php?popup_view=1&amp;mailbox=INBOX&amp;index=1178&amp;actionID=view_attach&amp;id=2&amp;mimecache=8c751cbe314babc5afb745d0101fbaa6&amp;nocache=10a9gotzs9k4&amp;img_data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3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1164</Words>
  <Application>Microsoft Office PowerPoint</Application>
  <PresentationFormat>On-screen Show (4:3)</PresentationFormat>
  <Paragraphs>497</Paragraphs>
  <Slides>29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Fibonacci Counter</vt:lpstr>
      <vt:lpstr>Goal</vt:lpstr>
      <vt:lpstr>Truth Table</vt:lpstr>
      <vt:lpstr>K-Map</vt:lpstr>
      <vt:lpstr>K-Map</vt:lpstr>
      <vt:lpstr>State Diagram</vt:lpstr>
      <vt:lpstr>Verilog HDL Source code</vt:lpstr>
      <vt:lpstr>Verilog HDL Testbench code</vt:lpstr>
      <vt:lpstr>Waveform Output</vt:lpstr>
      <vt:lpstr>ISPLever Tutorial </vt:lpstr>
      <vt:lpstr>ISPLever Tutorial </vt:lpstr>
      <vt:lpstr>ISPLever Tutorial </vt:lpstr>
      <vt:lpstr>ISPLever Tutorial </vt:lpstr>
      <vt:lpstr>ISPLever Tutorial </vt:lpstr>
      <vt:lpstr>ISPLever Tutorial </vt:lpstr>
      <vt:lpstr>ISPLever Tutorial </vt:lpstr>
      <vt:lpstr>SuperPro Z Tutorial</vt:lpstr>
      <vt:lpstr>SuperPro Z Tutorial</vt:lpstr>
      <vt:lpstr>SuperPro Z Tutorial</vt:lpstr>
      <vt:lpstr>SuperPro Z Tutorial</vt:lpstr>
      <vt:lpstr>SuperPro Z Tutorial</vt:lpstr>
      <vt:lpstr>SuperPro Z Tutorial</vt:lpstr>
      <vt:lpstr>SuperPro Z Tutorial</vt:lpstr>
      <vt:lpstr>Hardware </vt:lpstr>
      <vt:lpstr>Hardware </vt:lpstr>
      <vt:lpstr>Testing</vt:lpstr>
      <vt:lpstr>Question???</vt:lpstr>
      <vt:lpstr>Reference </vt:lpstr>
      <vt:lpstr>Fibonacci Team Member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 Counter</dc:title>
  <dc:creator>thaog</dc:creator>
  <cp:lastModifiedBy>thaog</cp:lastModifiedBy>
  <cp:revision>50</cp:revision>
  <dcterms:created xsi:type="dcterms:W3CDTF">2010-08-06T19:04:11Z</dcterms:created>
  <dcterms:modified xsi:type="dcterms:W3CDTF">2010-08-09T23:16:49Z</dcterms:modified>
</cp:coreProperties>
</file>